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144000" cy="6858000" type="screen4x3"/>
  <p:notesSz cx="6870700" cy="97742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  <a:srgbClr val="00FFFF"/>
    <a:srgbClr val="FF0066"/>
    <a:srgbClr val="0000CC"/>
    <a:srgbClr val="0000FF"/>
    <a:srgbClr val="3333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2701" autoAdjust="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55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55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5DA9D45-03D1-4287-8696-42B48C424D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255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255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FB7E7FF-1051-47CB-9ACF-A70B362629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071BB-AD55-4E22-9FFF-9F15BA6338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F68D0-356D-4FF8-847B-57A9BABDD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6A08C-C98E-44D4-9008-4613B8C86C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A435D-03CA-4D1B-BDB4-28F3E629D6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CE69-8671-4CC5-8A53-BDE1602AF6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422F-2B67-4DAA-BE6B-C12DBC1DF4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27BC-ADED-4B88-A0C4-E262A19DB1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2C33-1FC0-4707-ABB0-71F05BC379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BD9D-D360-4A79-96FD-546B744387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56898-A1CA-4F4A-B9C2-BDA9CB6CA5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C1B-3891-45E9-8457-AE43009B9E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93A40-319B-4EC4-A2D0-86CD376FF4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8D35384-6249-4229-8210-C7897BE75F1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/>
          <p:cNvSpPr>
            <a:spLocks noChangeShapeType="1"/>
          </p:cNvSpPr>
          <p:nvPr/>
        </p:nvSpPr>
        <p:spPr bwMode="auto">
          <a:xfrm>
            <a:off x="1547813" y="6669088"/>
            <a:ext cx="6264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 flipV="1">
            <a:off x="1547813" y="1555750"/>
            <a:ext cx="3024187" cy="511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4572000" y="1555750"/>
            <a:ext cx="3240088" cy="5113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>
            <a:off x="2411413" y="5143500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34" name="Line 10"/>
          <p:cNvSpPr>
            <a:spLocks noChangeShapeType="1"/>
          </p:cNvSpPr>
          <p:nvPr/>
        </p:nvSpPr>
        <p:spPr bwMode="auto">
          <a:xfrm>
            <a:off x="3429000" y="3429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538163" y="44450"/>
            <a:ext cx="8137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>
                <a:solidFill>
                  <a:srgbClr val="FFC000"/>
                </a:solidFill>
                <a:latin typeface="Garamond" pitchFamily="18" charset="0"/>
              </a:rPr>
              <a:t>Tanítási, képzési piramis a Magyarországi Baptista Egyházban</a:t>
            </a:r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0" y="5451475"/>
            <a:ext cx="1403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latin typeface="Garamond" pitchFamily="18" charset="0"/>
              </a:rPr>
              <a:t>Gyülekezeti, körzeti szint</a:t>
            </a:r>
          </a:p>
        </p:txBody>
      </p:sp>
      <p:sp>
        <p:nvSpPr>
          <p:cNvPr id="22537" name="Text Box 13"/>
          <p:cNvSpPr txBox="1">
            <a:spLocks noChangeArrowheads="1"/>
          </p:cNvSpPr>
          <p:nvPr/>
        </p:nvSpPr>
        <p:spPr bwMode="auto">
          <a:xfrm>
            <a:off x="0" y="3808413"/>
            <a:ext cx="17287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latin typeface="Garamond" pitchFamily="18" charset="0"/>
              </a:rPr>
              <a:t>Kerületi, regionális      szint</a:t>
            </a:r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-47625" y="1878013"/>
            <a:ext cx="16906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>
                <a:latin typeface="Garamond" pitchFamily="18" charset="0"/>
              </a:rPr>
              <a:t>Országos (oktatási      intézmények)       szint</a:t>
            </a: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1835150" y="6165850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40" name="Text Box 16"/>
          <p:cNvSpPr txBox="1">
            <a:spLocks noChangeArrowheads="1"/>
          </p:cNvSpPr>
          <p:nvPr/>
        </p:nvSpPr>
        <p:spPr bwMode="auto">
          <a:xfrm>
            <a:off x="2554288" y="6230938"/>
            <a:ext cx="4610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Alapozó bibliai tanítás (alkalmak, törekvők órája)</a:t>
            </a:r>
          </a:p>
        </p:txBody>
      </p:sp>
      <p:sp>
        <p:nvSpPr>
          <p:cNvPr id="22541" name="Line 17"/>
          <p:cNvSpPr>
            <a:spLocks noChangeShapeType="1"/>
          </p:cNvSpPr>
          <p:nvPr/>
        </p:nvSpPr>
        <p:spPr bwMode="auto">
          <a:xfrm flipV="1">
            <a:off x="2057400" y="5730875"/>
            <a:ext cx="51784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Text Box 18"/>
          <p:cNvSpPr txBox="1">
            <a:spLocks noChangeArrowheads="1"/>
          </p:cNvSpPr>
          <p:nvPr/>
        </p:nvSpPr>
        <p:spPr bwMode="auto">
          <a:xfrm>
            <a:off x="2411413" y="5799138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Bibliaórák, tanítványság tanfolyamok, képzések, </a:t>
            </a:r>
          </a:p>
        </p:txBody>
      </p:sp>
      <p:sp>
        <p:nvSpPr>
          <p:cNvPr id="22543" name="Text Box 19"/>
          <p:cNvSpPr txBox="1">
            <a:spLocks noChangeArrowheads="1"/>
          </p:cNvSpPr>
          <p:nvPr/>
        </p:nvSpPr>
        <p:spPr bwMode="auto">
          <a:xfrm>
            <a:off x="2771775" y="5092700"/>
            <a:ext cx="374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Gyülekezeti bibliaiskolák            speciális szolgálati felkészítések I, </a:t>
            </a:r>
          </a:p>
        </p:txBody>
      </p:sp>
      <p:sp>
        <p:nvSpPr>
          <p:cNvPr id="22544" name="Line 20"/>
          <p:cNvSpPr>
            <a:spLocks noChangeShapeType="1"/>
          </p:cNvSpPr>
          <p:nvPr/>
        </p:nvSpPr>
        <p:spPr bwMode="auto">
          <a:xfrm>
            <a:off x="2843213" y="4437063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45" name="Text Box 21"/>
          <p:cNvSpPr txBox="1">
            <a:spLocks noChangeArrowheads="1"/>
          </p:cNvSpPr>
          <p:nvPr/>
        </p:nvSpPr>
        <p:spPr bwMode="auto">
          <a:xfrm>
            <a:off x="2484438" y="4443413"/>
            <a:ext cx="4465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Speciális szolgálati felkészítések,        tanfolyamok II.</a:t>
            </a:r>
          </a:p>
        </p:txBody>
      </p:sp>
      <p:sp>
        <p:nvSpPr>
          <p:cNvPr id="22546" name="Text Box 22"/>
          <p:cNvSpPr txBox="1">
            <a:spLocks noChangeArrowheads="1"/>
          </p:cNvSpPr>
          <p:nvPr/>
        </p:nvSpPr>
        <p:spPr bwMode="auto">
          <a:xfrm>
            <a:off x="2627313" y="3579813"/>
            <a:ext cx="3960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Regionális bibliaiskolák,                országos konferenciák</a:t>
            </a:r>
          </a:p>
        </p:txBody>
      </p:sp>
      <p:sp>
        <p:nvSpPr>
          <p:cNvPr id="22547" name="Line 23"/>
          <p:cNvSpPr>
            <a:spLocks noChangeShapeType="1"/>
          </p:cNvSpPr>
          <p:nvPr/>
        </p:nvSpPr>
        <p:spPr bwMode="auto">
          <a:xfrm>
            <a:off x="3886200" y="26368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48" name="Text Box 24"/>
          <p:cNvSpPr txBox="1">
            <a:spLocks noChangeArrowheads="1"/>
          </p:cNvSpPr>
          <p:nvPr/>
        </p:nvSpPr>
        <p:spPr bwMode="auto">
          <a:xfrm>
            <a:off x="4110038" y="27019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Főiskola</a:t>
            </a:r>
          </a:p>
        </p:txBody>
      </p:sp>
      <p:sp>
        <p:nvSpPr>
          <p:cNvPr id="22549" name="Text Box 25"/>
          <p:cNvSpPr txBox="1">
            <a:spLocks noChangeArrowheads="1"/>
          </p:cNvSpPr>
          <p:nvPr/>
        </p:nvSpPr>
        <p:spPr bwMode="auto">
          <a:xfrm>
            <a:off x="4110038" y="21256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>
                <a:latin typeface="Garamond" pitchFamily="18" charset="0"/>
              </a:rPr>
              <a:t>Egyetem</a:t>
            </a:r>
          </a:p>
        </p:txBody>
      </p:sp>
      <p:sp>
        <p:nvSpPr>
          <p:cNvPr id="22550" name="AutoShape 26"/>
          <p:cNvSpPr>
            <a:spLocks/>
          </p:cNvSpPr>
          <p:nvPr/>
        </p:nvSpPr>
        <p:spPr bwMode="auto">
          <a:xfrm>
            <a:off x="1331913" y="5157788"/>
            <a:ext cx="215900" cy="1439862"/>
          </a:xfrm>
          <a:prstGeom prst="leftBrace">
            <a:avLst>
              <a:gd name="adj1" fmla="val 55576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51" name="Line 27"/>
          <p:cNvSpPr>
            <a:spLocks noChangeShapeType="1"/>
          </p:cNvSpPr>
          <p:nvPr/>
        </p:nvSpPr>
        <p:spPr bwMode="auto">
          <a:xfrm flipH="1">
            <a:off x="1547813" y="5157788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52" name="Line 28"/>
          <p:cNvSpPr>
            <a:spLocks noChangeShapeType="1"/>
          </p:cNvSpPr>
          <p:nvPr/>
        </p:nvSpPr>
        <p:spPr bwMode="auto">
          <a:xfrm flipH="1">
            <a:off x="1600200" y="34290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AutoShape 29"/>
          <p:cNvSpPr>
            <a:spLocks/>
          </p:cNvSpPr>
          <p:nvPr/>
        </p:nvSpPr>
        <p:spPr bwMode="auto">
          <a:xfrm>
            <a:off x="1371600" y="1535113"/>
            <a:ext cx="228600" cy="1893887"/>
          </a:xfrm>
          <a:prstGeom prst="leftBrace">
            <a:avLst>
              <a:gd name="adj1" fmla="val 69039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54" name="AutoShape 30"/>
          <p:cNvSpPr>
            <a:spLocks/>
          </p:cNvSpPr>
          <p:nvPr/>
        </p:nvSpPr>
        <p:spPr bwMode="auto">
          <a:xfrm>
            <a:off x="1331913" y="3451225"/>
            <a:ext cx="268287" cy="1706563"/>
          </a:xfrm>
          <a:prstGeom prst="leftBrace">
            <a:avLst>
              <a:gd name="adj1" fmla="val 53008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555" name="Line 31"/>
          <p:cNvSpPr>
            <a:spLocks noChangeShapeType="1"/>
          </p:cNvSpPr>
          <p:nvPr/>
        </p:nvSpPr>
        <p:spPr bwMode="auto">
          <a:xfrm flipH="1">
            <a:off x="1547813" y="1557338"/>
            <a:ext cx="30241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56" name="Text Box 32"/>
          <p:cNvSpPr txBox="1">
            <a:spLocks noChangeArrowheads="1"/>
          </p:cNvSpPr>
          <p:nvPr/>
        </p:nvSpPr>
        <p:spPr bwMode="auto">
          <a:xfrm>
            <a:off x="4629150" y="1806575"/>
            <a:ext cx="365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C000"/>
                </a:solidFill>
                <a:latin typeface="Garamond" pitchFamily="18" charset="0"/>
              </a:rPr>
              <a:t>Baptista Teológiai Akadémia                                                a Főiskolai Tanács és az     Országos Tanács            segítségével</a:t>
            </a:r>
          </a:p>
        </p:txBody>
      </p:sp>
      <p:sp>
        <p:nvSpPr>
          <p:cNvPr id="22557" name="Text Box 33"/>
          <p:cNvSpPr txBox="1">
            <a:spLocks noChangeArrowheads="1"/>
          </p:cNvSpPr>
          <p:nvPr/>
        </p:nvSpPr>
        <p:spPr bwMode="auto">
          <a:xfrm>
            <a:off x="5292725" y="3592513"/>
            <a:ext cx="3352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C000"/>
                </a:solidFill>
                <a:latin typeface="Garamond" pitchFamily="18" charset="0"/>
              </a:rPr>
              <a:t>Egyházkerületi Tanácsok          és a Misszióbizottság           vezetésével</a:t>
            </a:r>
          </a:p>
        </p:txBody>
      </p:sp>
      <p:sp>
        <p:nvSpPr>
          <p:cNvPr id="22558" name="Text Box 34"/>
          <p:cNvSpPr txBox="1">
            <a:spLocks noChangeArrowheads="1"/>
          </p:cNvSpPr>
          <p:nvPr/>
        </p:nvSpPr>
        <p:spPr bwMode="auto">
          <a:xfrm>
            <a:off x="6659563" y="5176838"/>
            <a:ext cx="218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b="1">
                <a:solidFill>
                  <a:srgbClr val="FFC000"/>
                </a:solidFill>
                <a:latin typeface="Garamond" pitchFamily="18" charset="0"/>
              </a:rPr>
              <a:t>Helyi gyülekezet lelkipásztora és elöljárósága vezetésével</a:t>
            </a:r>
          </a:p>
        </p:txBody>
      </p:sp>
      <p:sp>
        <p:nvSpPr>
          <p:cNvPr id="22559" name="Line 35"/>
          <p:cNvSpPr>
            <a:spLocks noChangeShapeType="1"/>
          </p:cNvSpPr>
          <p:nvPr/>
        </p:nvSpPr>
        <p:spPr bwMode="auto">
          <a:xfrm flipV="1">
            <a:off x="5751513" y="3429000"/>
            <a:ext cx="3429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60" name="Line 36"/>
          <p:cNvSpPr>
            <a:spLocks noChangeShapeType="1"/>
          </p:cNvSpPr>
          <p:nvPr/>
        </p:nvSpPr>
        <p:spPr bwMode="auto">
          <a:xfrm>
            <a:off x="6786563" y="5143500"/>
            <a:ext cx="239395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61" name="Line 37"/>
          <p:cNvSpPr>
            <a:spLocks noChangeShapeType="1"/>
          </p:cNvSpPr>
          <p:nvPr/>
        </p:nvSpPr>
        <p:spPr bwMode="auto">
          <a:xfrm flipV="1">
            <a:off x="8358188" y="1557338"/>
            <a:ext cx="0" cy="18716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2562" name="Line 38"/>
          <p:cNvSpPr>
            <a:spLocks noChangeShapeType="1"/>
          </p:cNvSpPr>
          <p:nvPr/>
        </p:nvSpPr>
        <p:spPr bwMode="auto">
          <a:xfrm flipV="1">
            <a:off x="8675688" y="3429000"/>
            <a:ext cx="0" cy="17287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2563" name="Line 39"/>
          <p:cNvSpPr>
            <a:spLocks noChangeShapeType="1"/>
          </p:cNvSpPr>
          <p:nvPr/>
        </p:nvSpPr>
        <p:spPr bwMode="auto">
          <a:xfrm flipH="1" flipV="1">
            <a:off x="8891588" y="5156200"/>
            <a:ext cx="1587" cy="15128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22564" name="Line 40"/>
          <p:cNvSpPr>
            <a:spLocks noChangeShapeType="1"/>
          </p:cNvSpPr>
          <p:nvPr/>
        </p:nvSpPr>
        <p:spPr bwMode="auto">
          <a:xfrm flipH="1">
            <a:off x="4572000" y="1557338"/>
            <a:ext cx="4572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565" name="Line 41"/>
          <p:cNvSpPr>
            <a:spLocks noChangeShapeType="1"/>
          </p:cNvSpPr>
          <p:nvPr/>
        </p:nvSpPr>
        <p:spPr bwMode="auto">
          <a:xfrm flipH="1">
            <a:off x="7812088" y="6669088"/>
            <a:ext cx="13319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6000" dirty="0" smtClean="0">
                <a:solidFill>
                  <a:srgbClr val="FFC000"/>
                </a:solidFill>
              </a:rPr>
              <a:t>Szeretettel várunk!</a:t>
            </a:r>
            <a:endParaRPr lang="hu-HU" sz="6000" dirty="0">
              <a:solidFill>
                <a:srgbClr val="FFC000"/>
              </a:solidFill>
            </a:endParaRPr>
          </a:p>
        </p:txBody>
      </p:sp>
      <p:pic>
        <p:nvPicPr>
          <p:cNvPr id="4" name="Tartalom helye 3" descr="Közgyűlés 2013 nyitóké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10185"/>
            <a:ext cx="9144000" cy="48478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Szikra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85</Words>
  <Application>Microsoft Office PowerPoint</Application>
  <PresentationFormat>Diavetítés a képernyőre (4:3 oldalarány)</PresentationFormat>
  <Paragraphs>15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Szikra</vt:lpstr>
      <vt:lpstr>1. dia</vt:lpstr>
      <vt:lpstr>Szeretettel várunk!</vt:lpstr>
    </vt:vector>
  </TitlesOfParts>
  <Company>Heizer Család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E S T</dc:title>
  <dc:creator>Heizer Tamás</dc:creator>
  <cp:lastModifiedBy>Papp János</cp:lastModifiedBy>
  <cp:revision>40</cp:revision>
  <dcterms:created xsi:type="dcterms:W3CDTF">2003-10-03T15:37:45Z</dcterms:created>
  <dcterms:modified xsi:type="dcterms:W3CDTF">2013-04-20T05:10:24Z</dcterms:modified>
</cp:coreProperties>
</file>