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  <p:sldMasterId id="2147483679" r:id="rId2"/>
  </p:sldMasterIdLst>
  <p:sldIdLst>
    <p:sldId id="256" r:id="rId3"/>
    <p:sldId id="260" r:id="rId4"/>
    <p:sldId id="261" r:id="rId5"/>
    <p:sldId id="265" r:id="rId6"/>
    <p:sldId id="266" r:id="rId7"/>
    <p:sldId id="262" r:id="rId8"/>
    <p:sldId id="263" r:id="rId9"/>
    <p:sldId id="267" r:id="rId10"/>
    <p:sldId id="264" r:id="rId11"/>
  </p:sldIdLst>
  <p:sldSz cx="9144000" cy="6858000" type="screen4x3"/>
  <p:notesSz cx="6858000" cy="9144000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  <a:srgbClr val="080808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hu-HU" sz="2400">
                <a:latin typeface="Times New Roman" pitchFamily="18" charset="0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hu-HU" sz="2400">
                <a:latin typeface="Times New Roman" pitchFamily="18" charset="0"/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u-HU"/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u-HU"/>
            </a:p>
          </p:txBody>
        </p:sp>
      </p:grpSp>
      <p:sp>
        <p:nvSpPr>
          <p:cNvPr id="17416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17420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10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pPr>
              <a:defRPr/>
            </a:pPr>
            <a:fld id="{ABECAA61-08CE-44B6-ABF6-069DD219CE13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ADC5C3-AE80-4777-8092-B9F7B504D2A3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A1511E-3A2D-4F6B-9004-003A48D3E2D6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16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/>
                <a:ahLst/>
                <a:cxnLst>
                  <a:cxn ang="0">
                    <a:pos x="0" y="3159"/>
                  </a:cxn>
                  <a:cxn ang="0">
                    <a:pos x="5184" y="3159"/>
                  </a:cxn>
                  <a:cxn ang="0">
                    <a:pos x="5184" y="0"/>
                  </a:cxn>
                  <a:cxn ang="0">
                    <a:pos x="0" y="0"/>
                  </a:cxn>
                  <a:cxn ang="0">
                    <a:pos x="0" y="3159"/>
                  </a:cxn>
                  <a:cxn ang="0">
                    <a:pos x="0" y="3159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u-HU">
                  <a:solidFill>
                    <a:srgbClr val="FFFFFF"/>
                  </a:solidFill>
                  <a:latin typeface="Tahoma" pitchFamily="34" charset="0"/>
                </a:endParaRPr>
              </a:p>
            </p:txBody>
          </p:sp>
          <p:sp>
            <p:nvSpPr>
              <p:cNvPr id="17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159"/>
                  </a:cxn>
                  <a:cxn ang="0">
                    <a:pos x="556" y="3159"/>
                  </a:cxn>
                  <a:cxn ang="0">
                    <a:pos x="556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u-HU">
                  <a:solidFill>
                    <a:srgbClr val="FFFFFF"/>
                  </a:solidFill>
                  <a:latin typeface="Tahoma" pitchFamily="34" charset="0"/>
                </a:endParaRPr>
              </a:p>
            </p:txBody>
          </p:sp>
        </p:grpSp>
        <p:sp>
          <p:nvSpPr>
            <p:cNvPr id="6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0"/>
                </a:cxn>
                <a:cxn ang="0">
                  <a:pos x="12" y="42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u-HU">
                <a:solidFill>
                  <a:srgbClr val="FFFFFF"/>
                </a:solidFill>
                <a:latin typeface="Tahoma" pitchFamily="34" charset="0"/>
              </a:endParaRPr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/>
              <a:ahLst/>
              <a:cxnLst>
                <a:cxn ang="0">
                  <a:pos x="25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251" y="0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u-HU">
                <a:solidFill>
                  <a:srgbClr val="FFFFFF"/>
                </a:solidFill>
                <a:latin typeface="Tahoma" pitchFamily="34" charset="0"/>
              </a:endParaRPr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u-HU">
                <a:solidFill>
                  <a:srgbClr val="FFFFFF"/>
                </a:solidFill>
                <a:latin typeface="Tahoma" pitchFamily="34" charset="0"/>
              </a:endParaRPr>
            </a:p>
          </p:txBody>
        </p:sp>
        <p:grpSp>
          <p:nvGrpSpPr>
            <p:cNvPr id="9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10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u-HU">
                  <a:solidFill>
                    <a:srgbClr val="FFFFFF"/>
                  </a:solidFill>
                  <a:latin typeface="Tahoma" pitchFamily="34" charset="0"/>
                </a:endParaRPr>
              </a:p>
            </p:txBody>
          </p:sp>
          <p:sp>
            <p:nvSpPr>
              <p:cNvPr id="11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u-HU">
                  <a:solidFill>
                    <a:srgbClr val="FFFFFF"/>
                  </a:solidFill>
                  <a:latin typeface="Tahoma" pitchFamily="34" charset="0"/>
                </a:endParaRPr>
              </a:p>
            </p:txBody>
          </p:sp>
          <p:sp>
            <p:nvSpPr>
              <p:cNvPr id="12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u-HU">
                  <a:solidFill>
                    <a:srgbClr val="FFFFFF"/>
                  </a:solidFill>
                  <a:latin typeface="Tahoma" pitchFamily="34" charset="0"/>
                </a:endParaRPr>
              </a:p>
            </p:txBody>
          </p:sp>
          <p:sp>
            <p:nvSpPr>
              <p:cNvPr id="13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u-HU">
                  <a:solidFill>
                    <a:srgbClr val="FFFFFF"/>
                  </a:solidFill>
                  <a:latin typeface="Tahoma" pitchFamily="34" charset="0"/>
                </a:endParaRPr>
              </a:p>
            </p:txBody>
          </p:sp>
          <p:sp>
            <p:nvSpPr>
              <p:cNvPr id="14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u-HU">
                  <a:solidFill>
                    <a:srgbClr val="FFFFFF"/>
                  </a:solidFill>
                  <a:latin typeface="Tahoma" pitchFamily="34" charset="0"/>
                </a:endParaRPr>
              </a:p>
            </p:txBody>
          </p:sp>
          <p:sp>
            <p:nvSpPr>
              <p:cNvPr id="15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u-HU">
                  <a:solidFill>
                    <a:srgbClr val="FFFFFF"/>
                  </a:solidFill>
                  <a:latin typeface="Tahoma" pitchFamily="34" charset="0"/>
                </a:endParaRPr>
              </a:p>
            </p:txBody>
          </p:sp>
        </p:grpSp>
      </p:grpSp>
      <p:sp>
        <p:nvSpPr>
          <p:cNvPr id="14352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14353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18" name="Rectangle 18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9" name="Rectangle 19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fld id="{958E8604-DC96-48FD-AF52-2AB17089B08B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fld id="{D5D7593C-1647-4592-8724-3506CD63456C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fld id="{FA137C33-91CE-453F-A193-6B8771603DCF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fld id="{2F38D654-3A89-4589-9D8B-DF1F58CCE2ED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fld id="{36570555-C94C-4587-A3A6-A93FC5E8D7CD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fld id="{E0A1C99A-F8C2-4A86-972B-D639C99C6561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fld id="{24204D2E-E9CE-41FF-ABD8-4553D05C8384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fld id="{90852DA4-EAD2-46AC-AC7E-67A53AF64CF9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B42796-3CC9-4AF0-85EB-E331CBF6E83D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 smtClean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fld id="{CC132A40-8770-443C-93A2-4BB9CD0B8F70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fld id="{76C2D96A-ED1D-4E50-A841-E93F542F65D0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5791200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5791200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fld id="{B2C561E6-B650-4C00-9C3C-302DDAA66E0B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/>
          </p:nvPr>
        </p:nvSpPr>
        <p:spPr>
          <a:xfrm>
            <a:off x="1066800" y="304800"/>
            <a:ext cx="7543800" cy="579120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fld id="{88A6D33A-AF45-4070-A014-23B6E9837335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47BBE5-3CC8-401E-9088-36BD4E49B675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7B8D1A-79E2-4FD2-AF2E-2B1E419CBD23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B2A264-B6C4-40B4-8728-1AB38AD1A480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ADFED2-A4DB-4F50-ADC8-2311198DC400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A62834-A0AA-4B78-A54E-B0EDD3DDB2C7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224A8A-5195-4180-9C5F-CCB2589EB89C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 smtClean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5C31A2-EE09-455F-BDDF-75E4889C4BFD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2056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16388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hu-HU"/>
              </a:p>
            </p:txBody>
          </p:sp>
          <p:sp>
            <p:nvSpPr>
              <p:cNvPr id="16389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/>
                <a:ahLst/>
                <a:cxnLst>
                  <a:cxn ang="0">
                    <a:pos x="1728" y="0"/>
                  </a:cxn>
                  <a:cxn ang="0">
                    <a:pos x="1728" y="480"/>
                  </a:cxn>
                  <a:cxn ang="0">
                    <a:pos x="380" y="482"/>
                  </a:cxn>
                  <a:cxn ang="0">
                    <a:pos x="354" y="480"/>
                  </a:cxn>
                  <a:cxn ang="0">
                    <a:pos x="308" y="489"/>
                  </a:cxn>
                  <a:cxn ang="0">
                    <a:pos x="246" y="531"/>
                  </a:cxn>
                  <a:cxn ang="0">
                    <a:pos x="206" y="597"/>
                  </a:cxn>
                  <a:cxn ang="0">
                    <a:pos x="192" y="666"/>
                  </a:cxn>
                  <a:cxn ang="0">
                    <a:pos x="192" y="735"/>
                  </a:cxn>
                  <a:cxn ang="0">
                    <a:pos x="0" y="735"/>
                  </a:cxn>
                  <a:cxn ang="0">
                    <a:pos x="0" y="480"/>
                  </a:cxn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pPr>
                  <a:defRPr/>
                </a:pPr>
                <a:endParaRPr lang="hu-HU"/>
              </a:p>
            </p:txBody>
          </p:sp>
        </p:grpSp>
        <p:grpSp>
          <p:nvGrpSpPr>
            <p:cNvPr id="2057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16391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hu-HU"/>
              </a:p>
            </p:txBody>
          </p:sp>
          <p:sp>
            <p:nvSpPr>
              <p:cNvPr id="16392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hu-HU"/>
              </a:p>
            </p:txBody>
          </p:sp>
        </p:grpSp>
      </p:grpSp>
      <p:sp>
        <p:nvSpPr>
          <p:cNvPr id="2051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Mintacím szerkesztése</a:t>
            </a:r>
          </a:p>
        </p:txBody>
      </p:sp>
      <p:sp>
        <p:nvSpPr>
          <p:cNvPr id="205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</a:p>
        </p:txBody>
      </p:sp>
      <p:sp>
        <p:nvSpPr>
          <p:cNvPr id="1639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639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639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sz="26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F9C30550-D7A2-44C5-9FF2-EC5D5B83D166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13315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/>
              <a:ahLst/>
              <a:cxnLst>
                <a:cxn ang="0">
                  <a:pos x="0" y="3159"/>
                </a:cxn>
                <a:cxn ang="0">
                  <a:pos x="5184" y="3159"/>
                </a:cxn>
                <a:cxn ang="0">
                  <a:pos x="5184" y="0"/>
                </a:cxn>
                <a:cxn ang="0">
                  <a:pos x="0" y="0"/>
                </a:cxn>
                <a:cxn ang="0">
                  <a:pos x="0" y="3159"/>
                </a:cxn>
                <a:cxn ang="0">
                  <a:pos x="0" y="3159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u-HU">
                <a:solidFill>
                  <a:srgbClr val="FFFFFF"/>
                </a:solidFill>
                <a:latin typeface="Tahoma" pitchFamily="34" charset="0"/>
              </a:endParaRPr>
            </a:p>
          </p:txBody>
        </p:sp>
        <p:sp>
          <p:nvSpPr>
            <p:cNvPr id="13316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59"/>
                </a:cxn>
                <a:cxn ang="0">
                  <a:pos x="556" y="3159"/>
                </a:cxn>
                <a:cxn ang="0">
                  <a:pos x="55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u-HU">
                <a:solidFill>
                  <a:srgbClr val="FFFFFF"/>
                </a:solidFill>
                <a:latin typeface="Tahoma" pitchFamily="34" charset="0"/>
              </a:endParaRPr>
            </a:p>
          </p:txBody>
        </p:sp>
        <p:grpSp>
          <p:nvGrpSpPr>
            <p:cNvPr id="3082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13318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u-HU">
                  <a:solidFill>
                    <a:srgbClr val="FFFFFF"/>
                  </a:solidFill>
                  <a:latin typeface="Tahoma" pitchFamily="34" charset="0"/>
                </a:endParaRPr>
              </a:p>
            </p:txBody>
          </p:sp>
          <p:sp>
            <p:nvSpPr>
              <p:cNvPr id="13319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u-HU">
                  <a:solidFill>
                    <a:srgbClr val="FFFFFF"/>
                  </a:solidFill>
                  <a:latin typeface="Tahoma" pitchFamily="34" charset="0"/>
                </a:endParaRPr>
              </a:p>
            </p:txBody>
          </p:sp>
          <p:sp>
            <p:nvSpPr>
              <p:cNvPr id="13320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u-HU">
                  <a:solidFill>
                    <a:srgbClr val="FFFFFF"/>
                  </a:solidFill>
                  <a:latin typeface="Tahoma" pitchFamily="34" charset="0"/>
                </a:endParaRPr>
              </a:p>
            </p:txBody>
          </p:sp>
          <p:sp>
            <p:nvSpPr>
              <p:cNvPr id="13321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u-HU">
                  <a:solidFill>
                    <a:srgbClr val="FFFFFF"/>
                  </a:solidFill>
                  <a:latin typeface="Tahoma" pitchFamily="34" charset="0"/>
                </a:endParaRPr>
              </a:p>
            </p:txBody>
          </p:sp>
          <p:sp>
            <p:nvSpPr>
              <p:cNvPr id="13322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u-HU">
                  <a:solidFill>
                    <a:srgbClr val="FFFFFF"/>
                  </a:solidFill>
                  <a:latin typeface="Tahoma" pitchFamily="34" charset="0"/>
                </a:endParaRPr>
              </a:p>
            </p:txBody>
          </p:sp>
          <p:sp>
            <p:nvSpPr>
              <p:cNvPr id="13323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u-HU">
                  <a:solidFill>
                    <a:srgbClr val="FFFFFF"/>
                  </a:solidFill>
                  <a:latin typeface="Tahoma" pitchFamily="34" charset="0"/>
                </a:endParaRPr>
              </a:p>
            </p:txBody>
          </p:sp>
          <p:sp>
            <p:nvSpPr>
              <p:cNvPr id="13324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u-HU">
                  <a:solidFill>
                    <a:srgbClr val="FFFFFF"/>
                  </a:solidFill>
                  <a:latin typeface="Tahoma" pitchFamily="34" charset="0"/>
                </a:endParaRPr>
              </a:p>
            </p:txBody>
          </p:sp>
          <p:sp>
            <p:nvSpPr>
              <p:cNvPr id="13325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/>
                <a:ahLst/>
                <a:cxnLst>
                  <a:cxn ang="0">
                    <a:pos x="251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251" y="0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u-HU">
                  <a:solidFill>
                    <a:srgbClr val="FFFFFF"/>
                  </a:solidFill>
                  <a:latin typeface="Tahoma" pitchFamily="34" charset="0"/>
                </a:endParaRPr>
              </a:p>
            </p:txBody>
          </p:sp>
          <p:sp>
            <p:nvSpPr>
              <p:cNvPr id="13326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u-HU">
                  <a:solidFill>
                    <a:srgbClr val="FFFFFF"/>
                  </a:solidFill>
                  <a:latin typeface="Tahoma" pitchFamily="34" charset="0"/>
                </a:endParaRPr>
              </a:p>
            </p:txBody>
          </p:sp>
        </p:grpSp>
      </p:grpSp>
      <p:sp>
        <p:nvSpPr>
          <p:cNvPr id="13327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Mintacím szerkesztése</a:t>
            </a:r>
          </a:p>
        </p:txBody>
      </p:sp>
      <p:sp>
        <p:nvSpPr>
          <p:cNvPr id="13328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</a:p>
        </p:txBody>
      </p:sp>
      <p:sp>
        <p:nvSpPr>
          <p:cNvPr id="13329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3330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3331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1pPr>
          </a:lstStyle>
          <a:p>
            <a:pPr>
              <a:defRPr/>
            </a:pPr>
            <a:fld id="{01A73016-AD9A-4F8C-8C22-9AFD10C4B190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  <p:sldLayoutId id="2147483727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J&#225;nos\Desktop\BOK_HUN.wmv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munkalap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/>
          <p:cNvSpPr>
            <a:spLocks noGrp="1" noChangeArrowheads="1"/>
          </p:cNvSpPr>
          <p:nvPr>
            <p:ph type="ctrTitle"/>
          </p:nvPr>
        </p:nvSpPr>
        <p:spPr>
          <a:xfrm>
            <a:off x="871538" y="1023938"/>
            <a:ext cx="8486775" cy="1905000"/>
          </a:xfrm>
        </p:spPr>
        <p:txBody>
          <a:bodyPr/>
          <a:lstStyle/>
          <a:p>
            <a:pPr eaLnBrk="1" hangingPunct="1"/>
            <a:r>
              <a:rPr lang="hu-HU" smtClean="0">
                <a:solidFill>
                  <a:srgbClr val="000000"/>
                </a:solidFill>
                <a:latin typeface="Constantia" pitchFamily="18" charset="0"/>
              </a:rPr>
              <a:t>Missziós lehetőségek felismerése  és kihasználása a mai Magyarországon a baptista közösségben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3714750"/>
            <a:ext cx="4146550" cy="963613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</a:pPr>
            <a:r>
              <a:rPr lang="hu-HU" sz="2000" dirty="0" smtClean="0">
                <a:solidFill>
                  <a:srgbClr val="080808"/>
                </a:solidFill>
                <a:latin typeface="Constantia" pitchFamily="18" charset="0"/>
              </a:rPr>
              <a:t>MBE  Gyülekezetplántáló  regionális találkozó                     2013. </a:t>
            </a:r>
            <a:r>
              <a:rPr lang="hu-HU" sz="2000" dirty="0" smtClean="0">
                <a:solidFill>
                  <a:srgbClr val="080808"/>
                </a:solidFill>
                <a:latin typeface="Constantia" pitchFamily="18" charset="0"/>
              </a:rPr>
              <a:t>április 20</a:t>
            </a:r>
            <a:r>
              <a:rPr lang="hu-HU" sz="2000" dirty="0" smtClean="0">
                <a:solidFill>
                  <a:srgbClr val="080808"/>
                </a:solidFill>
                <a:latin typeface="Constantia" pitchFamily="18" charset="0"/>
              </a:rPr>
              <a:t>. Eger</a:t>
            </a:r>
            <a:endParaRPr lang="hu-HU" sz="2000" dirty="0" smtClean="0">
              <a:solidFill>
                <a:srgbClr val="080808"/>
              </a:solidFill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mtClean="0"/>
              <a:t>Társadalmi szerepvállalás és a baptista misszió</a:t>
            </a:r>
          </a:p>
        </p:txBody>
      </p:sp>
      <p:sp>
        <p:nvSpPr>
          <p:cNvPr id="18435" name="Tartalom helye 3"/>
          <p:cNvSpPr>
            <a:spLocks noGrp="1"/>
          </p:cNvSpPr>
          <p:nvPr>
            <p:ph idx="1"/>
          </p:nvPr>
        </p:nvSpPr>
        <p:spPr>
          <a:xfrm>
            <a:off x="642938" y="2286000"/>
            <a:ext cx="8286750" cy="4138613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 smtClean="0"/>
              <a:t>A </a:t>
            </a:r>
            <a:r>
              <a:rPr lang="hu-HU" smtClean="0"/>
              <a:t>Magyarországi Baptista Egyház - a többi biblikus alapokon álló felekezettel együtt - azért létezik, hogy Jézus Krisztus rajtunk keresztül folytassa a munkáját Magyarországon, Európában és az egész világon.  </a:t>
            </a:r>
          </a:p>
          <a:p>
            <a:pPr algn="ctr">
              <a:buFont typeface="Wingdings" pitchFamily="2" charset="2"/>
              <a:buNone/>
            </a:pPr>
            <a:r>
              <a:rPr lang="hu-HU" sz="1400" smtClean="0"/>
              <a:t> </a:t>
            </a:r>
          </a:p>
          <a:p>
            <a:pPr algn="ctr">
              <a:buFont typeface="Wingdings" pitchFamily="2" charset="2"/>
              <a:buNone/>
            </a:pPr>
            <a:r>
              <a:rPr lang="hu-HU" smtClean="0"/>
              <a:t>Ezért, a Szentírás alapján küldetésünk az, hogy minden településen legyenek egészséges, </a:t>
            </a:r>
            <a:r>
              <a:rPr lang="hu-HU" sz="3200" smtClean="0">
                <a:solidFill>
                  <a:srgbClr val="FF0000"/>
                </a:solidFill>
              </a:rPr>
              <a:t>társadalomhoz kapcsolódó</a:t>
            </a:r>
            <a:r>
              <a:rPr lang="hu-HU" smtClean="0"/>
              <a:t>, és arra pozitív hatást gyakorló baptista gyülekezetek, ahol:</a:t>
            </a:r>
          </a:p>
          <a:p>
            <a:pPr algn="ctr">
              <a:buFont typeface="Wingdings" pitchFamily="2" charset="2"/>
              <a:buNone/>
            </a:pPr>
            <a:endParaRPr lang="hu-HU" sz="3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8167688" cy="1143000"/>
          </a:xfrm>
        </p:spPr>
        <p:txBody>
          <a:bodyPr/>
          <a:lstStyle/>
          <a:p>
            <a:pPr eaLnBrk="1" hangingPunct="1"/>
            <a:r>
              <a:rPr lang="hu-HU" smtClean="0"/>
              <a:t>MBE Küldetésnyilatkozat (folytatás)</a:t>
            </a:r>
          </a:p>
        </p:txBody>
      </p:sp>
      <p:sp>
        <p:nvSpPr>
          <p:cNvPr id="19459" name="Tartalom helye 3"/>
          <p:cNvSpPr>
            <a:spLocks noGrp="1"/>
          </p:cNvSpPr>
          <p:nvPr>
            <p:ph idx="1"/>
          </p:nvPr>
        </p:nvSpPr>
        <p:spPr>
          <a:xfrm>
            <a:off x="500063" y="2286000"/>
            <a:ext cx="8643937" cy="4138613"/>
          </a:xfrm>
        </p:spPr>
        <p:txBody>
          <a:bodyPr/>
          <a:lstStyle/>
          <a:p>
            <a:r>
              <a:rPr lang="hu-HU" smtClean="0"/>
              <a:t>az emberek szeretetteljes közösségben imádják Istent és megtapasztalják jelenlétét,</a:t>
            </a:r>
          </a:p>
          <a:p>
            <a:r>
              <a:rPr lang="hu-HU" smtClean="0"/>
              <a:t>a hívők növekednek Isten ismeretében, jellemük a Szentlélek által formálódik, és felkészítést kapnak, hogy részt vegyenek a Krisztustól kapott küldetésben,</a:t>
            </a:r>
          </a:p>
          <a:p>
            <a:r>
              <a:rPr lang="hu-HU" smtClean="0"/>
              <a:t>a tagok minden Istentől kapott ajándékkal kezdeményező módon szolgálják az embereket, hogy abból az állapotból, amiben vannak, megtérjenek, és érett tanítványokká váljanak. </a:t>
            </a:r>
          </a:p>
          <a:p>
            <a:endParaRPr lang="hu-H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smtClean="0"/>
          </a:p>
        </p:txBody>
      </p:sp>
      <p:pic>
        <p:nvPicPr>
          <p:cNvPr id="4" name="BOK_HUN.wmv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0" y="357188"/>
            <a:ext cx="9144000" cy="6143625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sz="4000" smtClean="0"/>
              <a:t>Kérdés és válasz</a:t>
            </a:r>
          </a:p>
        </p:txBody>
      </p:sp>
      <p:sp>
        <p:nvSpPr>
          <p:cNvPr id="21507" name="Tartalom helye 2"/>
          <p:cNvSpPr>
            <a:spLocks noGrp="1"/>
          </p:cNvSpPr>
          <p:nvPr>
            <p:ph sz="half" idx="1"/>
          </p:nvPr>
        </p:nvSpPr>
        <p:spPr>
          <a:xfrm>
            <a:off x="428625" y="2286000"/>
            <a:ext cx="4037013" cy="4495800"/>
          </a:xfrm>
        </p:spPr>
        <p:txBody>
          <a:bodyPr/>
          <a:lstStyle/>
          <a:p>
            <a:r>
              <a:rPr lang="hu-HU" smtClean="0"/>
              <a:t>Szétszakadó társadalmi rétegek, csoportok</a:t>
            </a:r>
          </a:p>
          <a:p>
            <a:r>
              <a:rPr lang="hu-HU" smtClean="0"/>
              <a:t>Romák növekvő számban </a:t>
            </a:r>
          </a:p>
          <a:p>
            <a:r>
              <a:rPr lang="hu-HU" smtClean="0"/>
              <a:t>Poszt-posztmodern társadalom</a:t>
            </a:r>
          </a:p>
          <a:p>
            <a:r>
              <a:rPr lang="hu-HU" smtClean="0"/>
              <a:t>Technológiai hipertér és ősiség </a:t>
            </a:r>
          </a:p>
        </p:txBody>
      </p:sp>
      <p:sp>
        <p:nvSpPr>
          <p:cNvPr id="21508" name="Tartalom helye 3"/>
          <p:cNvSpPr>
            <a:spLocks noGrp="1"/>
          </p:cNvSpPr>
          <p:nvPr>
            <p:ph sz="half" idx="2"/>
          </p:nvPr>
        </p:nvSpPr>
        <p:spPr>
          <a:xfrm>
            <a:off x="4572000" y="2362200"/>
            <a:ext cx="4572000" cy="4495800"/>
          </a:xfrm>
        </p:spPr>
        <p:txBody>
          <a:bodyPr/>
          <a:lstStyle/>
          <a:p>
            <a:r>
              <a:rPr lang="hu-HU" smtClean="0">
                <a:solidFill>
                  <a:srgbClr val="C00000"/>
                </a:solidFill>
              </a:rPr>
              <a:t>Szociális érzékenység és gyülekezetplántálás</a:t>
            </a:r>
          </a:p>
          <a:p>
            <a:pPr>
              <a:buFont typeface="Wingdings" pitchFamily="2" charset="2"/>
              <a:buNone/>
            </a:pPr>
            <a:endParaRPr lang="hu-HU" sz="1200" smtClean="0">
              <a:solidFill>
                <a:srgbClr val="C00000"/>
              </a:solidFill>
            </a:endParaRPr>
          </a:p>
          <a:p>
            <a:r>
              <a:rPr lang="hu-HU" smtClean="0">
                <a:solidFill>
                  <a:srgbClr val="C00000"/>
                </a:solidFill>
              </a:rPr>
              <a:t>Romamisszió és gyülekezetplántálás</a:t>
            </a:r>
          </a:p>
          <a:p>
            <a:pPr>
              <a:buFont typeface="Wingdings" pitchFamily="2" charset="2"/>
              <a:buNone/>
            </a:pPr>
            <a:endParaRPr lang="hu-HU" sz="800" smtClean="0">
              <a:solidFill>
                <a:srgbClr val="C00000"/>
              </a:solidFill>
            </a:endParaRPr>
          </a:p>
          <a:p>
            <a:r>
              <a:rPr lang="hu-HU" smtClean="0">
                <a:solidFill>
                  <a:srgbClr val="C00000"/>
                </a:solidFill>
              </a:rPr>
              <a:t>Érzelmek, művészet és gyülekezetplántálás</a:t>
            </a:r>
          </a:p>
          <a:p>
            <a:r>
              <a:rPr lang="hu-HU" smtClean="0">
                <a:solidFill>
                  <a:srgbClr val="C00000"/>
                </a:solidFill>
              </a:rPr>
              <a:t>Rugalmasság, kreativitás és gyülekezetplántálás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u-HU" sz="3200" smtClean="0"/>
              <a:t>Növekedés, tanítás, szolgálat, közösség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35147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hu-HU" smtClean="0"/>
          </a:p>
        </p:txBody>
      </p:sp>
      <p:pic>
        <p:nvPicPr>
          <p:cNvPr id="22532" name="Picture 4" descr="a következő generáció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3800" y="2430463"/>
            <a:ext cx="3744913" cy="3398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3" name="Picture 5" descr="Márk evangélist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550" y="2420938"/>
            <a:ext cx="3529013" cy="339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1042988" y="5876925"/>
            <a:ext cx="352901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sz="1600"/>
              <a:t>A „sokat tanuló” Márk evangélista</a:t>
            </a:r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5146675" y="5876925"/>
            <a:ext cx="35290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sz="1600"/>
              <a:t>A mai „sokat tanuló hívők”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mtClean="0"/>
              <a:t>III. „Átlagos hívő életpálya”?</a:t>
            </a:r>
          </a:p>
        </p:txBody>
      </p:sp>
      <p:graphicFrame>
        <p:nvGraphicFramePr>
          <p:cNvPr id="1026" name="Diagram 5"/>
          <p:cNvGraphicFramePr>
            <a:graphicFrameLocks/>
          </p:cNvGraphicFramePr>
          <p:nvPr/>
        </p:nvGraphicFramePr>
        <p:xfrm>
          <a:off x="785813" y="2111375"/>
          <a:ext cx="6762750" cy="4746625"/>
        </p:xfrm>
        <a:graphic>
          <a:graphicData uri="http://schemas.openxmlformats.org/presentationml/2006/ole">
            <p:oleObj spid="_x0000_s1026" r:id="rId3" imgW="6761050" imgH="4749196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Line 4"/>
          <p:cNvSpPr>
            <a:spLocks noChangeShapeType="1"/>
          </p:cNvSpPr>
          <p:nvPr/>
        </p:nvSpPr>
        <p:spPr bwMode="auto">
          <a:xfrm>
            <a:off x="1547813" y="6669088"/>
            <a:ext cx="62642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23555" name="Line 5"/>
          <p:cNvSpPr>
            <a:spLocks noChangeShapeType="1"/>
          </p:cNvSpPr>
          <p:nvPr/>
        </p:nvSpPr>
        <p:spPr bwMode="auto">
          <a:xfrm flipV="1">
            <a:off x="1547813" y="1555750"/>
            <a:ext cx="3024187" cy="51133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23556" name="Line 6"/>
          <p:cNvSpPr>
            <a:spLocks noChangeShapeType="1"/>
          </p:cNvSpPr>
          <p:nvPr/>
        </p:nvSpPr>
        <p:spPr bwMode="auto">
          <a:xfrm>
            <a:off x="4572000" y="1555750"/>
            <a:ext cx="3240088" cy="51133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23557" name="Line 9"/>
          <p:cNvSpPr>
            <a:spLocks noChangeShapeType="1"/>
          </p:cNvSpPr>
          <p:nvPr/>
        </p:nvSpPr>
        <p:spPr bwMode="auto">
          <a:xfrm>
            <a:off x="2411413" y="5143500"/>
            <a:ext cx="44656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23558" name="Line 10"/>
          <p:cNvSpPr>
            <a:spLocks noChangeShapeType="1"/>
          </p:cNvSpPr>
          <p:nvPr/>
        </p:nvSpPr>
        <p:spPr bwMode="auto">
          <a:xfrm>
            <a:off x="3429000" y="3429000"/>
            <a:ext cx="2362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23559" name="Text Box 11"/>
          <p:cNvSpPr txBox="1">
            <a:spLocks noChangeArrowheads="1"/>
          </p:cNvSpPr>
          <p:nvPr/>
        </p:nvSpPr>
        <p:spPr bwMode="auto">
          <a:xfrm>
            <a:off x="538163" y="44450"/>
            <a:ext cx="813752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sz="3600" b="1">
                <a:solidFill>
                  <a:srgbClr val="FFC000"/>
                </a:solidFill>
                <a:latin typeface="Garamond" pitchFamily="18" charset="0"/>
              </a:rPr>
              <a:t>Tanítási, képzési piramis a Magyarországi Baptista Egyházban</a:t>
            </a:r>
          </a:p>
        </p:txBody>
      </p:sp>
      <p:sp>
        <p:nvSpPr>
          <p:cNvPr id="23560" name="Text Box 12"/>
          <p:cNvSpPr txBox="1">
            <a:spLocks noChangeArrowheads="1"/>
          </p:cNvSpPr>
          <p:nvPr/>
        </p:nvSpPr>
        <p:spPr bwMode="auto">
          <a:xfrm>
            <a:off x="0" y="5451475"/>
            <a:ext cx="14033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2000">
                <a:solidFill>
                  <a:srgbClr val="FFFFFF"/>
                </a:solidFill>
                <a:latin typeface="Garamond" pitchFamily="18" charset="0"/>
              </a:rPr>
              <a:t>Gyülekezeti, körzeti szint</a:t>
            </a:r>
          </a:p>
        </p:txBody>
      </p:sp>
      <p:sp>
        <p:nvSpPr>
          <p:cNvPr id="23561" name="Text Box 13"/>
          <p:cNvSpPr txBox="1">
            <a:spLocks noChangeArrowheads="1"/>
          </p:cNvSpPr>
          <p:nvPr/>
        </p:nvSpPr>
        <p:spPr bwMode="auto">
          <a:xfrm>
            <a:off x="179388" y="3808413"/>
            <a:ext cx="1728787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2000">
                <a:solidFill>
                  <a:srgbClr val="FFFFFF"/>
                </a:solidFill>
                <a:latin typeface="Garamond" pitchFamily="18" charset="0"/>
              </a:rPr>
              <a:t>Kerületi, regionális      szint</a:t>
            </a:r>
          </a:p>
        </p:txBody>
      </p:sp>
      <p:sp>
        <p:nvSpPr>
          <p:cNvPr id="23562" name="Text Box 14"/>
          <p:cNvSpPr txBox="1">
            <a:spLocks noChangeArrowheads="1"/>
          </p:cNvSpPr>
          <p:nvPr/>
        </p:nvSpPr>
        <p:spPr bwMode="auto">
          <a:xfrm>
            <a:off x="23813" y="1878013"/>
            <a:ext cx="1547812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2000">
                <a:solidFill>
                  <a:srgbClr val="FFFFFF"/>
                </a:solidFill>
                <a:latin typeface="Garamond" pitchFamily="18" charset="0"/>
              </a:rPr>
              <a:t>Országos (oktatási      intézmények)       szint</a:t>
            </a:r>
          </a:p>
        </p:txBody>
      </p:sp>
      <p:sp>
        <p:nvSpPr>
          <p:cNvPr id="23563" name="Line 15"/>
          <p:cNvSpPr>
            <a:spLocks noChangeShapeType="1"/>
          </p:cNvSpPr>
          <p:nvPr/>
        </p:nvSpPr>
        <p:spPr bwMode="auto">
          <a:xfrm>
            <a:off x="1835150" y="6165850"/>
            <a:ext cx="568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23564" name="Text Box 16"/>
          <p:cNvSpPr txBox="1">
            <a:spLocks noChangeArrowheads="1"/>
          </p:cNvSpPr>
          <p:nvPr/>
        </p:nvSpPr>
        <p:spPr bwMode="auto">
          <a:xfrm>
            <a:off x="2554288" y="6230938"/>
            <a:ext cx="46101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>
                <a:solidFill>
                  <a:srgbClr val="FFFFFF"/>
                </a:solidFill>
                <a:latin typeface="Garamond" pitchFamily="18" charset="0"/>
              </a:rPr>
              <a:t>Alapozó bibliai tanítás (alkalmak, törekvők órája)</a:t>
            </a:r>
          </a:p>
        </p:txBody>
      </p:sp>
      <p:sp>
        <p:nvSpPr>
          <p:cNvPr id="23565" name="Line 17"/>
          <p:cNvSpPr>
            <a:spLocks noChangeShapeType="1"/>
          </p:cNvSpPr>
          <p:nvPr/>
        </p:nvSpPr>
        <p:spPr bwMode="auto">
          <a:xfrm flipV="1">
            <a:off x="2057400" y="5730875"/>
            <a:ext cx="5178425" cy="3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23566" name="Text Box 18"/>
          <p:cNvSpPr txBox="1">
            <a:spLocks noChangeArrowheads="1"/>
          </p:cNvSpPr>
          <p:nvPr/>
        </p:nvSpPr>
        <p:spPr bwMode="auto">
          <a:xfrm>
            <a:off x="2411413" y="5799138"/>
            <a:ext cx="49688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>
                <a:solidFill>
                  <a:srgbClr val="FFFFFF"/>
                </a:solidFill>
                <a:latin typeface="Garamond" pitchFamily="18" charset="0"/>
              </a:rPr>
              <a:t>Bibliaórák, tanítványság tanfolyamok, képzések, </a:t>
            </a:r>
          </a:p>
        </p:txBody>
      </p:sp>
      <p:sp>
        <p:nvSpPr>
          <p:cNvPr id="23567" name="Text Box 19"/>
          <p:cNvSpPr txBox="1">
            <a:spLocks noChangeArrowheads="1"/>
          </p:cNvSpPr>
          <p:nvPr/>
        </p:nvSpPr>
        <p:spPr bwMode="auto">
          <a:xfrm>
            <a:off x="2771775" y="5092700"/>
            <a:ext cx="37449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>
                <a:solidFill>
                  <a:srgbClr val="FFFFFF"/>
                </a:solidFill>
                <a:latin typeface="Garamond" pitchFamily="18" charset="0"/>
              </a:rPr>
              <a:t>Gyülekezeti bibliaiskolák            speciális szolgálati felkészítések I, </a:t>
            </a:r>
          </a:p>
        </p:txBody>
      </p:sp>
      <p:sp>
        <p:nvSpPr>
          <p:cNvPr id="23568" name="Line 20"/>
          <p:cNvSpPr>
            <a:spLocks noChangeShapeType="1"/>
          </p:cNvSpPr>
          <p:nvPr/>
        </p:nvSpPr>
        <p:spPr bwMode="auto">
          <a:xfrm>
            <a:off x="2843213" y="4437063"/>
            <a:ext cx="35290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23569" name="Text Box 21"/>
          <p:cNvSpPr txBox="1">
            <a:spLocks noChangeArrowheads="1"/>
          </p:cNvSpPr>
          <p:nvPr/>
        </p:nvSpPr>
        <p:spPr bwMode="auto">
          <a:xfrm>
            <a:off x="2484438" y="4443413"/>
            <a:ext cx="44656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>
                <a:solidFill>
                  <a:srgbClr val="FFFFFF"/>
                </a:solidFill>
                <a:latin typeface="Garamond" pitchFamily="18" charset="0"/>
              </a:rPr>
              <a:t>Speciális szolgálati felkészítések,        tanfolyamok II.</a:t>
            </a:r>
          </a:p>
        </p:txBody>
      </p:sp>
      <p:sp>
        <p:nvSpPr>
          <p:cNvPr id="23570" name="Text Box 22"/>
          <p:cNvSpPr txBox="1">
            <a:spLocks noChangeArrowheads="1"/>
          </p:cNvSpPr>
          <p:nvPr/>
        </p:nvSpPr>
        <p:spPr bwMode="auto">
          <a:xfrm>
            <a:off x="2627313" y="3579813"/>
            <a:ext cx="396081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>
                <a:solidFill>
                  <a:srgbClr val="FFFFFF"/>
                </a:solidFill>
                <a:latin typeface="Garamond" pitchFamily="18" charset="0"/>
              </a:rPr>
              <a:t>Regionális bibliaiskolák,                országos konferenciák</a:t>
            </a:r>
          </a:p>
        </p:txBody>
      </p:sp>
      <p:sp>
        <p:nvSpPr>
          <p:cNvPr id="23571" name="Line 23"/>
          <p:cNvSpPr>
            <a:spLocks noChangeShapeType="1"/>
          </p:cNvSpPr>
          <p:nvPr/>
        </p:nvSpPr>
        <p:spPr bwMode="auto">
          <a:xfrm>
            <a:off x="3886200" y="2636838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23572" name="Text Box 24"/>
          <p:cNvSpPr txBox="1">
            <a:spLocks noChangeArrowheads="1"/>
          </p:cNvSpPr>
          <p:nvPr/>
        </p:nvSpPr>
        <p:spPr bwMode="auto">
          <a:xfrm>
            <a:off x="4110038" y="2701925"/>
            <a:ext cx="12239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>
                <a:solidFill>
                  <a:srgbClr val="FFFFFF"/>
                </a:solidFill>
                <a:latin typeface="Garamond" pitchFamily="18" charset="0"/>
              </a:rPr>
              <a:t>Főiskola</a:t>
            </a:r>
          </a:p>
        </p:txBody>
      </p:sp>
      <p:sp>
        <p:nvSpPr>
          <p:cNvPr id="23573" name="Text Box 25"/>
          <p:cNvSpPr txBox="1">
            <a:spLocks noChangeArrowheads="1"/>
          </p:cNvSpPr>
          <p:nvPr/>
        </p:nvSpPr>
        <p:spPr bwMode="auto">
          <a:xfrm>
            <a:off x="4110038" y="2125663"/>
            <a:ext cx="12239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>
                <a:solidFill>
                  <a:srgbClr val="FFFFFF"/>
                </a:solidFill>
                <a:latin typeface="Garamond" pitchFamily="18" charset="0"/>
              </a:rPr>
              <a:t>Egyetem</a:t>
            </a:r>
          </a:p>
        </p:txBody>
      </p:sp>
      <p:sp>
        <p:nvSpPr>
          <p:cNvPr id="23574" name="AutoShape 26"/>
          <p:cNvSpPr>
            <a:spLocks/>
          </p:cNvSpPr>
          <p:nvPr/>
        </p:nvSpPr>
        <p:spPr bwMode="auto">
          <a:xfrm>
            <a:off x="1331913" y="5157788"/>
            <a:ext cx="215900" cy="1439862"/>
          </a:xfrm>
          <a:prstGeom prst="leftBrace">
            <a:avLst>
              <a:gd name="adj1" fmla="val 55576"/>
              <a:gd name="adj2" fmla="val 49944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>
              <a:solidFill>
                <a:srgbClr val="FFFFFF"/>
              </a:solidFill>
              <a:latin typeface="Tahoma" pitchFamily="34" charset="0"/>
            </a:endParaRPr>
          </a:p>
        </p:txBody>
      </p:sp>
      <p:sp>
        <p:nvSpPr>
          <p:cNvPr id="23575" name="Line 27"/>
          <p:cNvSpPr>
            <a:spLocks noChangeShapeType="1"/>
          </p:cNvSpPr>
          <p:nvPr/>
        </p:nvSpPr>
        <p:spPr bwMode="auto">
          <a:xfrm flipH="1">
            <a:off x="1547813" y="5157788"/>
            <a:ext cx="936625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Dot"/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23576" name="Line 28"/>
          <p:cNvSpPr>
            <a:spLocks noChangeShapeType="1"/>
          </p:cNvSpPr>
          <p:nvPr/>
        </p:nvSpPr>
        <p:spPr bwMode="auto">
          <a:xfrm flipH="1">
            <a:off x="1600200" y="3429000"/>
            <a:ext cx="182880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Dot"/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23577" name="AutoShape 29"/>
          <p:cNvSpPr>
            <a:spLocks/>
          </p:cNvSpPr>
          <p:nvPr/>
        </p:nvSpPr>
        <p:spPr bwMode="auto">
          <a:xfrm>
            <a:off x="1371600" y="1535113"/>
            <a:ext cx="228600" cy="1893887"/>
          </a:xfrm>
          <a:prstGeom prst="leftBrace">
            <a:avLst>
              <a:gd name="adj1" fmla="val 69039"/>
              <a:gd name="adj2" fmla="val 49944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>
              <a:solidFill>
                <a:srgbClr val="FFFFFF"/>
              </a:solidFill>
              <a:latin typeface="Tahoma" pitchFamily="34" charset="0"/>
            </a:endParaRPr>
          </a:p>
        </p:txBody>
      </p:sp>
      <p:sp>
        <p:nvSpPr>
          <p:cNvPr id="23578" name="AutoShape 30"/>
          <p:cNvSpPr>
            <a:spLocks/>
          </p:cNvSpPr>
          <p:nvPr/>
        </p:nvSpPr>
        <p:spPr bwMode="auto">
          <a:xfrm>
            <a:off x="1331913" y="3451225"/>
            <a:ext cx="268287" cy="1706563"/>
          </a:xfrm>
          <a:prstGeom prst="leftBrace">
            <a:avLst>
              <a:gd name="adj1" fmla="val 53008"/>
              <a:gd name="adj2" fmla="val 49944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>
              <a:solidFill>
                <a:srgbClr val="FFFFFF"/>
              </a:solidFill>
              <a:latin typeface="Tahoma" pitchFamily="34" charset="0"/>
            </a:endParaRPr>
          </a:p>
        </p:txBody>
      </p:sp>
      <p:sp>
        <p:nvSpPr>
          <p:cNvPr id="23579" name="Line 31"/>
          <p:cNvSpPr>
            <a:spLocks noChangeShapeType="1"/>
          </p:cNvSpPr>
          <p:nvPr/>
        </p:nvSpPr>
        <p:spPr bwMode="auto">
          <a:xfrm flipH="1">
            <a:off x="1547813" y="1557338"/>
            <a:ext cx="3024187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Dot"/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23580" name="Text Box 32"/>
          <p:cNvSpPr txBox="1">
            <a:spLocks noChangeArrowheads="1"/>
          </p:cNvSpPr>
          <p:nvPr/>
        </p:nvSpPr>
        <p:spPr bwMode="auto">
          <a:xfrm>
            <a:off x="4629150" y="1806575"/>
            <a:ext cx="36576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hu-HU" b="1">
                <a:solidFill>
                  <a:srgbClr val="FF0000"/>
                </a:solidFill>
                <a:latin typeface="Garamond" pitchFamily="18" charset="0"/>
              </a:rPr>
              <a:t>Baptista Teológiai Akadémia                                                az  Országos Tanács            segítségével</a:t>
            </a:r>
          </a:p>
        </p:txBody>
      </p:sp>
      <p:sp>
        <p:nvSpPr>
          <p:cNvPr id="23581" name="Text Box 33"/>
          <p:cNvSpPr txBox="1">
            <a:spLocks noChangeArrowheads="1"/>
          </p:cNvSpPr>
          <p:nvPr/>
        </p:nvSpPr>
        <p:spPr bwMode="auto">
          <a:xfrm>
            <a:off x="5292725" y="3592513"/>
            <a:ext cx="33528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hu-HU" b="1">
                <a:solidFill>
                  <a:srgbClr val="FF0000"/>
                </a:solidFill>
                <a:latin typeface="Garamond" pitchFamily="18" charset="0"/>
              </a:rPr>
              <a:t>Egyházkerületi Tanácsok           a Misszióbizottság           vezetésével</a:t>
            </a:r>
          </a:p>
        </p:txBody>
      </p:sp>
      <p:sp>
        <p:nvSpPr>
          <p:cNvPr id="23582" name="Text Box 34"/>
          <p:cNvSpPr txBox="1">
            <a:spLocks noChangeArrowheads="1"/>
          </p:cNvSpPr>
          <p:nvPr/>
        </p:nvSpPr>
        <p:spPr bwMode="auto">
          <a:xfrm>
            <a:off x="6659563" y="5176838"/>
            <a:ext cx="218757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hu-HU" b="1">
                <a:solidFill>
                  <a:srgbClr val="FF0000"/>
                </a:solidFill>
                <a:latin typeface="Garamond" pitchFamily="18" charset="0"/>
              </a:rPr>
              <a:t>Helyi gyülekezet lelkipásztora és elöljárósága vezetésével</a:t>
            </a:r>
          </a:p>
        </p:txBody>
      </p:sp>
      <p:sp>
        <p:nvSpPr>
          <p:cNvPr id="23583" name="Line 35"/>
          <p:cNvSpPr>
            <a:spLocks noChangeShapeType="1"/>
          </p:cNvSpPr>
          <p:nvPr/>
        </p:nvSpPr>
        <p:spPr bwMode="auto">
          <a:xfrm flipV="1">
            <a:off x="5751513" y="3429000"/>
            <a:ext cx="3429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23584" name="Line 36"/>
          <p:cNvSpPr>
            <a:spLocks noChangeShapeType="1"/>
          </p:cNvSpPr>
          <p:nvPr/>
        </p:nvSpPr>
        <p:spPr bwMode="auto">
          <a:xfrm>
            <a:off x="6858000" y="5143500"/>
            <a:ext cx="2322513" cy="1428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23585" name="Line 37"/>
          <p:cNvSpPr>
            <a:spLocks noChangeShapeType="1"/>
          </p:cNvSpPr>
          <p:nvPr/>
        </p:nvSpPr>
        <p:spPr bwMode="auto">
          <a:xfrm flipV="1">
            <a:off x="8358188" y="1557338"/>
            <a:ext cx="0" cy="1871662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hu-HU"/>
          </a:p>
        </p:txBody>
      </p:sp>
      <p:sp>
        <p:nvSpPr>
          <p:cNvPr id="23586" name="Line 38"/>
          <p:cNvSpPr>
            <a:spLocks noChangeShapeType="1"/>
          </p:cNvSpPr>
          <p:nvPr/>
        </p:nvSpPr>
        <p:spPr bwMode="auto">
          <a:xfrm flipV="1">
            <a:off x="8675688" y="3429000"/>
            <a:ext cx="0" cy="1728788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hu-HU"/>
          </a:p>
        </p:txBody>
      </p:sp>
      <p:sp>
        <p:nvSpPr>
          <p:cNvPr id="23587" name="Line 39"/>
          <p:cNvSpPr>
            <a:spLocks noChangeShapeType="1"/>
          </p:cNvSpPr>
          <p:nvPr/>
        </p:nvSpPr>
        <p:spPr bwMode="auto">
          <a:xfrm flipH="1" flipV="1">
            <a:off x="8891588" y="5156200"/>
            <a:ext cx="1587" cy="1512888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hu-HU"/>
          </a:p>
        </p:txBody>
      </p:sp>
      <p:sp>
        <p:nvSpPr>
          <p:cNvPr id="23588" name="Line 40"/>
          <p:cNvSpPr>
            <a:spLocks noChangeShapeType="1"/>
          </p:cNvSpPr>
          <p:nvPr/>
        </p:nvSpPr>
        <p:spPr bwMode="auto">
          <a:xfrm flipH="1">
            <a:off x="4572000" y="1557338"/>
            <a:ext cx="457200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Dot"/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23589" name="Line 41"/>
          <p:cNvSpPr>
            <a:spLocks noChangeShapeType="1"/>
          </p:cNvSpPr>
          <p:nvPr/>
        </p:nvSpPr>
        <p:spPr bwMode="auto">
          <a:xfrm flipH="1">
            <a:off x="7812088" y="6669088"/>
            <a:ext cx="1331912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Dot"/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mtClean="0"/>
              <a:t>IV. A gyenge pontok lehetnek a tanítási felkészítési folyamatban: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hu-HU" smtClean="0"/>
              <a:t>A megtérés megalapozódása</a:t>
            </a:r>
          </a:p>
          <a:p>
            <a:pPr eaLnBrk="1" hangingPunct="1"/>
            <a:r>
              <a:rPr lang="hu-HU" smtClean="0"/>
              <a:t>Kezdő bibliai tanítás</a:t>
            </a:r>
          </a:p>
          <a:p>
            <a:pPr eaLnBrk="1" hangingPunct="1"/>
            <a:r>
              <a:rPr lang="hu-HU" smtClean="0"/>
              <a:t>Szolgálati felkészítések és tanítvánnyá nevelés hiányosságai</a:t>
            </a:r>
          </a:p>
          <a:p>
            <a:pPr eaLnBrk="1" hangingPunct="1"/>
            <a:r>
              <a:rPr lang="hu-HU" smtClean="0"/>
              <a:t>Szolgálattevői együttműködés gyengeségei</a:t>
            </a:r>
          </a:p>
          <a:p>
            <a:pPr eaLnBrk="1" hangingPunct="1"/>
            <a:r>
              <a:rPr lang="hu-HU" smtClean="0"/>
              <a:t>Tanítás-felkészítés egymásra épülésének gyengeségei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pszulák">
  <a:themeElements>
    <a:clrScheme name="Kapszulák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Kapszulá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Kapszulák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pszulák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pszulák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pszulák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pszulák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pszulák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pszulák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pszulák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Szikra">
  <a:themeElements>
    <a:clrScheme name="Szikra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Szikra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zikra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zikra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zikra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zikra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zikra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zikra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zikra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zikra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zikra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243</TotalTime>
  <Words>294</Words>
  <Application>Microsoft Office PowerPoint</Application>
  <PresentationFormat>Diavetítés a képernyőre (4:3 oldalarány)</PresentationFormat>
  <Paragraphs>45</Paragraphs>
  <Slides>9</Slides>
  <Notes>0</Notes>
  <HiddenSlides>0</HiddenSlides>
  <MMClips>1</MMClips>
  <ScaleCrop>false</ScaleCrop>
  <HeadingPairs>
    <vt:vector size="6" baseType="variant">
      <vt:variant>
        <vt:lpstr>Téma</vt:lpstr>
      </vt:variant>
      <vt:variant>
        <vt:i4>2</vt:i4>
      </vt:variant>
      <vt:variant>
        <vt:lpstr>Beágyazott OLE kiszolgálók</vt:lpstr>
      </vt:variant>
      <vt:variant>
        <vt:i4>1</vt:i4>
      </vt:variant>
      <vt:variant>
        <vt:lpstr>Diacímek</vt:lpstr>
      </vt:variant>
      <vt:variant>
        <vt:i4>9</vt:i4>
      </vt:variant>
    </vt:vector>
  </HeadingPairs>
  <TitlesOfParts>
    <vt:vector size="12" baseType="lpstr">
      <vt:lpstr>Kapszulák</vt:lpstr>
      <vt:lpstr>Szikra</vt:lpstr>
      <vt:lpstr>Microsoft Office Excel 97-2003 munkalap</vt:lpstr>
      <vt:lpstr>Missziós lehetőségek felismerése  és kihasználása a mai Magyarországon a baptista közösségben</vt:lpstr>
      <vt:lpstr>Társadalmi szerepvállalás és a baptista misszió</vt:lpstr>
      <vt:lpstr>MBE Küldetésnyilatkozat (folytatás)</vt:lpstr>
      <vt:lpstr>4. dia</vt:lpstr>
      <vt:lpstr>Kérdés és válasz</vt:lpstr>
      <vt:lpstr>Növekedés, tanítás, szolgálat, közösség</vt:lpstr>
      <vt:lpstr>III. „Átlagos hívő életpálya”?</vt:lpstr>
      <vt:lpstr>8. dia</vt:lpstr>
      <vt:lpstr>IV. A gyenge pontok lehetnek a tanítási felkészítési folyamatban: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Tanítási és felkészítési folyamat a Magyarországi Baptista Egyházban</dc:title>
  <dc:creator>titkarsag</dc:creator>
  <cp:lastModifiedBy>Papp János</cp:lastModifiedBy>
  <cp:revision>11</cp:revision>
  <dcterms:created xsi:type="dcterms:W3CDTF">2013-02-21T10:32:41Z</dcterms:created>
  <dcterms:modified xsi:type="dcterms:W3CDTF">2013-04-19T08:01:05Z</dcterms:modified>
</cp:coreProperties>
</file>