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4" d="100"/>
          <a:sy n="64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DAAEA0-6593-4542-8701-9F7293C079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E759F-FF28-4143-A59D-58AF9CE83E2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B08F-44AB-4B74-BFF6-2C8FABD5D5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8917B-595F-4379-9E3C-B255A8D3E9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0E131-C830-4598-AF6F-E63D5940D2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62841-0CDD-4B93-AF04-419BC10AA2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9DD69-5B87-439B-9ECA-C55A3B574D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8FEA-139A-4345-A9CF-85FE44926C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47FC7-0724-404F-8753-F6E0A23D05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D9383-0061-4B57-8BE3-2C5E169BB3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032A0-A723-4ED1-AC06-E9B6FFF833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031CF92-56E8-4312-AF20-3AAEED5F50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1692275"/>
            <a:ext cx="8062912" cy="1736725"/>
          </a:xfrm>
        </p:spPr>
        <p:txBody>
          <a:bodyPr/>
          <a:lstStyle/>
          <a:p>
            <a:pPr eaLnBrk="1" hangingPunct="1">
              <a:defRPr/>
            </a:pPr>
            <a:r>
              <a:rPr lang="hu-HU" sz="6600" smtClean="0"/>
              <a:t>Missziói paradigmák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24325"/>
            <a:ext cx="6400800" cy="2473325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/>
              <a:t>Előadás </a:t>
            </a:r>
            <a:r>
              <a:rPr lang="hu-HU" b="1" dirty="0" err="1" smtClean="0"/>
              <a:t>missziológia</a:t>
            </a:r>
            <a:r>
              <a:rPr lang="hu-HU" b="1" dirty="0" smtClean="0"/>
              <a:t> témakörben .</a:t>
            </a:r>
            <a:endParaRPr lang="hu-HU" b="1" dirty="0" smtClean="0"/>
          </a:p>
          <a:p>
            <a:pPr eaLnBrk="1" hangingPunct="1">
              <a:defRPr/>
            </a:pPr>
            <a:endParaRPr lang="hu-HU" sz="2000" dirty="0" smtClean="0"/>
          </a:p>
          <a:p>
            <a:pPr eaLnBrk="1" hangingPunct="1">
              <a:defRPr/>
            </a:pPr>
            <a:endParaRPr lang="hu-HU" sz="2000" dirty="0" smtClean="0"/>
          </a:p>
          <a:p>
            <a:pPr eaLnBrk="1" hangingPunct="1">
              <a:defRPr/>
            </a:pPr>
            <a:endParaRPr lang="hu-HU" sz="2000" dirty="0" smtClean="0"/>
          </a:p>
          <a:p>
            <a:pPr eaLnBrk="1" hangingPunct="1">
              <a:defRPr/>
            </a:pPr>
            <a:r>
              <a:rPr lang="hu-HU" sz="2000" dirty="0" smtClean="0"/>
              <a:t>Regionális Bibliaiskola</a:t>
            </a:r>
            <a:r>
              <a:rPr lang="hu-HU" sz="2000" dirty="0" smtClean="0"/>
              <a:t>, </a:t>
            </a:r>
            <a:r>
              <a:rPr lang="hu-HU" sz="2000" dirty="0" smtClean="0"/>
              <a:t>Eger</a:t>
            </a:r>
            <a:endParaRPr lang="hu-H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1, A misszió</a:t>
            </a:r>
            <a:r>
              <a:rPr lang="hu-HU" sz="2800" smtClean="0">
                <a:latin typeface="Tahoma" pitchFamily="34" charset="0"/>
              </a:rPr>
              <a:t> mint kifejezés válsága</a:t>
            </a:r>
          </a:p>
          <a:p>
            <a:pPr eaLnBrk="1" hangingPunct="1"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2, A misszió</a:t>
            </a:r>
            <a:r>
              <a:rPr lang="hu-HU" sz="2800" smtClean="0">
                <a:latin typeface="Tahoma" pitchFamily="34" charset="0"/>
              </a:rPr>
              <a:t> mint tevékenység és annak irányításának változásai</a:t>
            </a:r>
          </a:p>
          <a:p>
            <a:pPr eaLnBrk="1" hangingPunct="1"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3, A modern kihívások:</a:t>
            </a:r>
            <a:r>
              <a:rPr lang="hu-HU" sz="2800" smtClean="0">
                <a:latin typeface="Tahom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- szekularizáció: szükség van-e misszióra?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- vallási pluralizmus: mi a helye a keresztyén missziónak?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- paternalista vagy partneri viszony a harmadik világ keresztyéneivel?</a:t>
            </a:r>
          </a:p>
          <a:p>
            <a:pPr eaLnBrk="1" hangingPunct="1"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4, Megvizsgálni</a:t>
            </a:r>
            <a:r>
              <a:rPr lang="hu-HU" sz="2800" smtClean="0">
                <a:latin typeface="Tahoma" pitchFamily="34" charset="0"/>
              </a:rPr>
              <a:t> és újra megerősíteni a misszió (hit) alapját, célját és módszertanát! </a:t>
            </a:r>
          </a:p>
          <a:p>
            <a:pPr eaLnBrk="1" hangingPunct="1"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5, Különbségtétel</a:t>
            </a:r>
            <a:r>
              <a:rPr lang="hu-HU" sz="2800" smtClean="0">
                <a:latin typeface="Tahoma" pitchFamily="34" charset="0"/>
              </a:rPr>
              <a:t> a misszió és a missziók között!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411163"/>
            <a:ext cx="9144000" cy="6257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u="sng" smtClean="0">
                <a:solidFill>
                  <a:schemeClr val="folHlink"/>
                </a:solidFill>
                <a:latin typeface="Tahoma" pitchFamily="34" charset="0"/>
              </a:rPr>
              <a:t>6, Misszió az Ószövetségben: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mtClean="0">
                <a:latin typeface="Tahoma" pitchFamily="34" charset="0"/>
              </a:rPr>
              <a:t>		- Ellentmondás: Küldetés és harc a 	  	      	  nemzetek felé és nemzetekkel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mtClean="0">
                <a:latin typeface="Tahoma" pitchFamily="34" charset="0"/>
              </a:rPr>
              <a:t>		- I. Móz. 12: 3 és Ésaiás 51:4-6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u="sng" smtClean="0">
                <a:solidFill>
                  <a:schemeClr val="folHlink"/>
                </a:solidFill>
                <a:latin typeface="Tahoma" pitchFamily="34" charset="0"/>
              </a:rPr>
              <a:t>7, Jézus Krisztus és a misszió: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mtClean="0">
                <a:latin typeface="Tahoma" pitchFamily="34" charset="0"/>
              </a:rPr>
              <a:t>		- Mt 8:10 </a:t>
            </a:r>
            <a:r>
              <a:rPr lang="hu-HU" sz="2400" i="1" smtClean="0">
                <a:latin typeface="Tahoma" pitchFamily="34" charset="0"/>
              </a:rPr>
              <a:t>„Senkiben sem találtam ilyen nagy hitet…”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mtClean="0">
                <a:latin typeface="Tahoma" pitchFamily="34" charset="0"/>
              </a:rPr>
              <a:t>		- Jézus és az Isten országa…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mtClean="0">
                <a:latin typeface="Tahoma" pitchFamily="34" charset="0"/>
              </a:rPr>
              <a:t>		- Jézus és a tanítványok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mtClean="0">
                <a:latin typeface="Tahoma" pitchFamily="34" charset="0"/>
              </a:rPr>
              <a:t>		- Jézus Krisztus feltámadása 	    	 	       	  (jelentőség, üzenet, igazolás, …)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mtClean="0">
                <a:latin typeface="Tahoma" pitchFamily="34" charset="0"/>
              </a:rPr>
              <a:t>		- Jézus s a kirendelés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8, Az ősegyház missziója: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Izráel elérése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Pogánymisszió és zsidómisszió feszültségei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Apcsel 15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Történelmi folyamatok (pogánymisszió 	 	  növekedése, zsidó háború…)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9,  Az Ősegyház „sikere és kudarca”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Gyors növekedés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Társadalmi változtató erő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Tévtanításokkal való folyamatos harc és siker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Különálló vallás („Jézus az országot hirdette, és 	  jött 	az Egyház.”)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Mozgalomból intézmény (püspökök és 	   		  diakónusok – próféták, evangélisták)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Zsidókeresztyének kiszorulása a zsidóságból →→ 	  Pogánykeresztyénség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6868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2200" u="sng" smtClean="0">
                <a:solidFill>
                  <a:schemeClr val="folHlink"/>
                </a:solidFill>
                <a:latin typeface="Tahoma" pitchFamily="34" charset="0"/>
              </a:rPr>
              <a:t>10, Misszió Pál apostolnál: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„Első” misszionárius – első teológus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Már megtérésekor megmutatkozik küldetése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Pál missziói stratégiája: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a nagyvárosok missziója I. Thessz. 1:8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Pál és munkatársai: Barnabás, Silás, Timóteus,Priszcilla, 	    	  Akvilla, Titusz, Epafrász, Arisztarkosz, Gájusz, Jázón, stb.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2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u="sng" smtClean="0">
                <a:solidFill>
                  <a:schemeClr val="folHlink"/>
                </a:solidFill>
                <a:latin typeface="Tahoma" pitchFamily="34" charset="0"/>
              </a:rPr>
              <a:t>11, Pál missziói paradigmája: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Az egyház új közösség: Különbözőségek leomlanak, új 	  	  ember, testvéri szeretet,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Misszió a pogányok között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Misszió Isten közeli győzelmének (parúszia) 	 	      	  összefüggésében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Misszió és társadalom (nem elkülönülő rajongás, és 	 	  nem szociális evangélium)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Misszió a szenvedésben (gyöngeségben) II. Kor. 12:9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200" smtClean="0">
                <a:latin typeface="Tahoma" pitchFamily="34" charset="0"/>
              </a:rPr>
              <a:t>		- A misszió célja: Krisztus világmegváltása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12, Paradigmaváltások az egyháztörténelemben: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A keleti egyház missziói gondolkodása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A középkori római katolikus egyház missziói 	  gondolkodása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A protestáns reformáció missziói 	   	 	  paradigmája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Misszió a felvilágosodás korában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Posztmodern missziós paradigmaváltás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800" u="sng" smtClean="0">
                <a:solidFill>
                  <a:schemeClr val="folHlink"/>
                </a:solidFill>
                <a:latin typeface="Tahoma" pitchFamily="34" charset="0"/>
              </a:rPr>
              <a:t>13, Missziói helyzet a mai posztmodern korban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A racionalizmus helyett szubjektivizmus, 	  relativizmus és pluralizmus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A kolonizálás és a nyugati missziói 	  	  egyeduralom vége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Az egyház privilegizált helyzetének vége 	  (liberalizmus)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800" smtClean="0">
                <a:latin typeface="Tahoma" pitchFamily="34" charset="0"/>
              </a:rPr>
              <a:t>		- Átmeneti korban élünk</a:t>
            </a:r>
            <a:r>
              <a:rPr lang="hu-HU" sz="280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3" y="188913"/>
            <a:ext cx="9144000" cy="5942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2600" u="sng" smtClean="0">
                <a:solidFill>
                  <a:schemeClr val="folHlink"/>
                </a:solidFill>
                <a:latin typeface="Tahoma" pitchFamily="34" charset="0"/>
              </a:rPr>
              <a:t>14, Változások és részletek egy új missziói gondolkodásban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A helyi gyülekezetek újrafelfedezése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„Humanizálás” és „krisztianizálás” feszültsége és 	   harmóniája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„A missziók korszakának vége, a beköszöntött a 	 	  misszió korszaka!”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A misszió több mint evangélizálás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Az evangélizálás célja válaszra késztetés is!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Az evangélizáló nem bíró, hanem tanú! (379. old)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Az evangélizálás jelenvaló ajándéka a szabadítás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A hiteles evangélizálás mindig kontextuális (kultúra 	  és emberközeliség)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Hiteles evangélizálás az igazságossággal és 	 	  irgalommal együtt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Az evangélizálás nem a parúszia siettetése! (DOWN)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smtClean="0">
                <a:latin typeface="Tahoma" pitchFamily="34" charset="0"/>
              </a:rPr>
              <a:t>		- Új missziói együttműködések (Éredések I- II)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eaLnBrk="1" hangingPunct="1">
              <a:defRPr/>
            </a:pPr>
            <a:r>
              <a:rPr lang="hu-HU" u="sng" dirty="0" smtClean="0">
                <a:solidFill>
                  <a:schemeClr val="folHlink"/>
                </a:solidFill>
                <a:latin typeface="Tahoma" pitchFamily="34" charset="0"/>
              </a:rPr>
              <a:t>15, Misszió más vallások követői között: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Tahoma" pitchFamily="34" charset="0"/>
              </a:rPr>
              <a:t>		- Változó helyzet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Tahoma" pitchFamily="34" charset="0"/>
              </a:rPr>
              <a:t>		- Valódi információk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Tahoma" pitchFamily="34" charset="0"/>
              </a:rPr>
              <a:t>		- Dialógus és misszió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Tahoma" pitchFamily="34" charset="0"/>
              </a:rPr>
              <a:t>		- Tudatosság és kreatív engedelmesség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Tahoma" pitchFamily="34" charset="0"/>
              </a:rPr>
              <a:t>		- Mártíromság ma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dirty="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zövegdoboz 1"/>
          <p:cNvSpPr txBox="1">
            <a:spLocks noChangeArrowheads="1"/>
          </p:cNvSpPr>
          <p:nvPr/>
        </p:nvSpPr>
        <p:spPr bwMode="auto">
          <a:xfrm>
            <a:off x="1357313" y="500063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Jelenkori missziói paradigmák</a:t>
            </a:r>
          </a:p>
        </p:txBody>
      </p:sp>
      <p:sp>
        <p:nvSpPr>
          <p:cNvPr id="11267" name="Szövegdoboz 2"/>
          <p:cNvSpPr txBox="1">
            <a:spLocks noChangeArrowheads="1"/>
          </p:cNvSpPr>
          <p:nvPr/>
        </p:nvSpPr>
        <p:spPr bwMode="auto">
          <a:xfrm>
            <a:off x="1357313" y="1500188"/>
            <a:ext cx="7000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>
                <a:latin typeface="Tahoma" pitchFamily="34" charset="0"/>
                <a:cs typeface="Tahoma" pitchFamily="34" charset="0"/>
              </a:rPr>
              <a:t>1, Népegyházi megközelítés pozitív-negatív oldala</a:t>
            </a:r>
          </a:p>
          <a:p>
            <a:endParaRPr lang="hu-HU" sz="2400">
              <a:latin typeface="Tahoma" pitchFamily="34" charset="0"/>
              <a:cs typeface="Tahoma" pitchFamily="34" charset="0"/>
            </a:endParaRPr>
          </a:p>
          <a:p>
            <a:r>
              <a:rPr lang="hu-HU" sz="2400">
                <a:latin typeface="Tahoma" pitchFamily="34" charset="0"/>
                <a:cs typeface="Tahoma" pitchFamily="34" charset="0"/>
              </a:rPr>
              <a:t>2, A tradicionális evangéliumi megközelítés </a:t>
            </a:r>
          </a:p>
          <a:p>
            <a:endParaRPr lang="hu-HU" sz="2400">
              <a:latin typeface="Tahoma" pitchFamily="34" charset="0"/>
              <a:cs typeface="Tahoma" pitchFamily="34" charset="0"/>
            </a:endParaRPr>
          </a:p>
          <a:p>
            <a:r>
              <a:rPr lang="hu-HU" sz="2400">
                <a:latin typeface="Tahoma" pitchFamily="34" charset="0"/>
                <a:cs typeface="Tahoma" pitchFamily="34" charset="0"/>
              </a:rPr>
              <a:t>3, A karizmatikus missziói paradigmák és gyakorlatok</a:t>
            </a:r>
          </a:p>
          <a:p>
            <a:endParaRPr lang="hu-HU" sz="2400">
              <a:latin typeface="Tahoma" pitchFamily="34" charset="0"/>
              <a:cs typeface="Tahoma" pitchFamily="34" charset="0"/>
            </a:endParaRPr>
          </a:p>
          <a:p>
            <a:r>
              <a:rPr lang="hu-HU" sz="2400">
                <a:latin typeface="Tahoma" pitchFamily="34" charset="0"/>
                <a:cs typeface="Tahoma" pitchFamily="34" charset="0"/>
              </a:rPr>
              <a:t>4, A modern evangéliumi megközelítés</a:t>
            </a:r>
          </a:p>
          <a:p>
            <a:r>
              <a:rPr lang="hu-HU" sz="240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óbusz">
  <a:themeElements>
    <a:clrScheme name="Glóbusz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óbusz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óbusz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z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z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z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z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z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z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z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85</TotalTime>
  <Words>104</Words>
  <Application>Microsoft Office PowerPoint</Application>
  <PresentationFormat>Diavetítés a képernyőre (4:3 oldalarány)</PresentationFormat>
  <Paragraphs>87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Tahoma</vt:lpstr>
      <vt:lpstr>Glóbusz</vt:lpstr>
      <vt:lpstr>Missziói paradigmák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Company>Magyarországi Baptista Egyház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Missziói paradigmák</dc:title>
  <dc:creator>Papp János</dc:creator>
  <cp:lastModifiedBy>Papp János</cp:lastModifiedBy>
  <cp:revision>7</cp:revision>
  <dcterms:created xsi:type="dcterms:W3CDTF">2005-12-09T09:36:27Z</dcterms:created>
  <dcterms:modified xsi:type="dcterms:W3CDTF">2013-04-19T08:06:36Z</dcterms:modified>
</cp:coreProperties>
</file>